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89" r:id="rId2"/>
    <p:sldId id="290" r:id="rId3"/>
    <p:sldId id="295" r:id="rId4"/>
    <p:sldId id="296" r:id="rId5"/>
    <p:sldId id="291" r:id="rId6"/>
    <p:sldId id="292" r:id="rId7"/>
    <p:sldId id="274" r:id="rId8"/>
    <p:sldId id="288" r:id="rId9"/>
    <p:sldId id="293" r:id="rId10"/>
    <p:sldId id="294" r:id="rId11"/>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26"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6/6/2022</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9</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6" y="2982914"/>
            <a:ext cx="6216650" cy="2057400"/>
          </a:xfrm>
        </p:spPr>
        <p:txBody>
          <a:bodyPr/>
          <a:lstStyle/>
          <a:p>
            <a:r>
              <a:rPr lang="en-US"/>
              <a:t>Click to edit Master title style</a:t>
            </a:r>
          </a:p>
        </p:txBody>
      </p:sp>
      <p:sp>
        <p:nvSpPr>
          <p:cNvPr id="3" name="Subtitle 2"/>
          <p:cNvSpPr>
            <a:spLocks noGrp="1"/>
          </p:cNvSpPr>
          <p:nvPr>
            <p:ph type="subTitle" idx="1"/>
          </p:nvPr>
        </p:nvSpPr>
        <p:spPr>
          <a:xfrm>
            <a:off x="1096964" y="5440364"/>
            <a:ext cx="5121275" cy="2454275"/>
          </a:xfrm>
        </p:spPr>
        <p:txBody>
          <a:bodyPr/>
          <a:lstStyle>
            <a:lvl1pPr marL="0" indent="0" algn="ctr">
              <a:buNone/>
              <a:defRPr/>
            </a:lvl1pPr>
            <a:lvl2pPr marL="457198" indent="0" algn="ctr">
              <a:buNone/>
              <a:defRPr/>
            </a:lvl2pPr>
            <a:lvl3pPr marL="914394" indent="0" algn="ctr">
              <a:buNone/>
              <a:defRPr/>
            </a:lvl3pPr>
            <a:lvl4pPr marL="1371591" indent="0" algn="ctr">
              <a:buNone/>
              <a:defRPr/>
            </a:lvl4pPr>
            <a:lvl5pPr marL="1828789" indent="0" algn="ctr">
              <a:buNone/>
              <a:defRPr/>
            </a:lvl5pPr>
            <a:lvl6pPr marL="2285985" indent="0" algn="ctr">
              <a:buNone/>
              <a:defRPr/>
            </a:lvl6pPr>
            <a:lvl7pPr marL="2743183" indent="0" algn="ctr">
              <a:buNone/>
              <a:defRPr/>
            </a:lvl7pPr>
            <a:lvl8pPr marL="3200380" indent="0" algn="ctr">
              <a:buNone/>
              <a:defRPr/>
            </a:lvl8pPr>
            <a:lvl9pPr marL="3657577"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4"/>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4"/>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6"/>
          </a:xfrm>
        </p:spPr>
        <p:txBody>
          <a:bodyPr anchor="t"/>
          <a:lstStyle>
            <a:lvl1pPr algn="l">
              <a:defRPr sz="4001"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3"/>
          </a:xfrm>
        </p:spPr>
        <p:txBody>
          <a:bodyPr anchor="b"/>
          <a:lstStyle>
            <a:lvl1pPr marL="0" indent="0">
              <a:buNone/>
              <a:defRPr sz="2000"/>
            </a:lvl1pPr>
            <a:lvl2pPr marL="457198" indent="0">
              <a:buNone/>
              <a:defRPr sz="1799"/>
            </a:lvl2pPr>
            <a:lvl3pPr marL="914394" indent="0">
              <a:buNone/>
              <a:defRPr sz="1600"/>
            </a:lvl3pPr>
            <a:lvl4pPr marL="1371591" indent="0">
              <a:buNone/>
              <a:defRPr sz="1400"/>
            </a:lvl4pPr>
            <a:lvl5pPr marL="1828789" indent="0">
              <a:buNone/>
              <a:defRPr sz="1400"/>
            </a:lvl5pPr>
            <a:lvl6pPr marL="2285985" indent="0">
              <a:buNone/>
              <a:defRPr sz="1400"/>
            </a:lvl6pPr>
            <a:lvl7pPr marL="2743183" indent="0">
              <a:buNone/>
              <a:defRPr sz="1400"/>
            </a:lvl7pPr>
            <a:lvl8pPr marL="3200380" indent="0">
              <a:buNone/>
              <a:defRPr sz="1400"/>
            </a:lvl8pPr>
            <a:lvl9pPr marL="3657577"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6"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1"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6"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6" y="2149476"/>
            <a:ext cx="3232150"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6" y="3044826"/>
            <a:ext cx="3232150"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6"/>
            <a:ext cx="3233737"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6"/>
            <a:ext cx="3233737"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9"/>
            <a:ext cx="4089400" cy="8194675"/>
          </a:xfrm>
        </p:spPr>
        <p:txBody>
          <a:bodyPr/>
          <a:lstStyle>
            <a:lvl1pPr>
              <a:defRPr sz="3200"/>
            </a:lvl1pPr>
            <a:lvl2pPr>
              <a:defRPr sz="2800"/>
            </a:lvl2pPr>
            <a:lvl3pPr>
              <a:defRPr sz="2401"/>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4" y="6721476"/>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4" y="857250"/>
            <a:ext cx="4389437" cy="5761038"/>
          </a:xfrm>
        </p:spPr>
        <p:txBody>
          <a:bodyPr/>
          <a:lstStyle>
            <a:lvl1pPr marL="0" indent="0">
              <a:buNone/>
              <a:defRPr sz="3200"/>
            </a:lvl1pPr>
            <a:lvl2pPr marL="457198" indent="0">
              <a:buNone/>
              <a:defRPr sz="2800"/>
            </a:lvl2pPr>
            <a:lvl3pPr marL="914394" indent="0">
              <a:buNone/>
              <a:defRPr sz="2401"/>
            </a:lvl3pPr>
            <a:lvl4pPr marL="1371591" indent="0">
              <a:buNone/>
              <a:defRPr sz="2000"/>
            </a:lvl4pPr>
            <a:lvl5pPr marL="1828789" indent="0">
              <a:buNone/>
              <a:defRPr sz="2000"/>
            </a:lvl5pPr>
            <a:lvl6pPr marL="2285985" indent="0">
              <a:buNone/>
              <a:defRPr sz="2000"/>
            </a:lvl6pPr>
            <a:lvl7pPr marL="2743183" indent="0">
              <a:buNone/>
              <a:defRPr sz="2000"/>
            </a:lvl7pPr>
            <a:lvl8pPr marL="3200380" indent="0">
              <a:buNone/>
              <a:defRPr sz="2000"/>
            </a:lvl8pPr>
            <a:lvl9pPr marL="3657577" indent="0">
              <a:buNone/>
              <a:defRPr sz="2000"/>
            </a:lvl9pPr>
          </a:lstStyle>
          <a:p>
            <a:pPr lvl="0"/>
            <a:endParaRPr lang="en-US" noProof="0"/>
          </a:p>
        </p:txBody>
      </p:sp>
      <p:sp>
        <p:nvSpPr>
          <p:cNvPr id="4" name="Text Placeholder 3"/>
          <p:cNvSpPr>
            <a:spLocks noGrp="1"/>
          </p:cNvSpPr>
          <p:nvPr>
            <p:ph type="body" sz="half" idx="2"/>
          </p:nvPr>
        </p:nvSpPr>
        <p:spPr>
          <a:xfrm>
            <a:off x="1433514" y="7513639"/>
            <a:ext cx="4389437" cy="1127125"/>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6"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6" y="2239964"/>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6"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2"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198" algn="ctr" defTabSz="966782" rtl="0" fontAlgn="base">
        <a:spcBef>
          <a:spcPct val="0"/>
        </a:spcBef>
        <a:spcAft>
          <a:spcPct val="0"/>
        </a:spcAft>
        <a:defRPr sz="4700">
          <a:solidFill>
            <a:schemeClr val="tx2"/>
          </a:solidFill>
          <a:latin typeface="Arial" charset="0"/>
        </a:defRPr>
      </a:lvl6pPr>
      <a:lvl7pPr marL="914394" algn="ctr" defTabSz="966782" rtl="0" fontAlgn="base">
        <a:spcBef>
          <a:spcPct val="0"/>
        </a:spcBef>
        <a:spcAft>
          <a:spcPct val="0"/>
        </a:spcAft>
        <a:defRPr sz="4700">
          <a:solidFill>
            <a:schemeClr val="tx2"/>
          </a:solidFill>
          <a:latin typeface="Arial" charset="0"/>
        </a:defRPr>
      </a:lvl7pPr>
      <a:lvl8pPr marL="1371591" algn="ctr" defTabSz="966782" rtl="0" fontAlgn="base">
        <a:spcBef>
          <a:spcPct val="0"/>
        </a:spcBef>
        <a:spcAft>
          <a:spcPct val="0"/>
        </a:spcAft>
        <a:defRPr sz="4700">
          <a:solidFill>
            <a:schemeClr val="tx2"/>
          </a:solidFill>
          <a:latin typeface="Arial" charset="0"/>
        </a:defRPr>
      </a:lvl8pPr>
      <a:lvl9pPr marL="1828789" algn="ctr" defTabSz="966782" rtl="0" fontAlgn="base">
        <a:spcBef>
          <a:spcPct val="0"/>
        </a:spcBef>
        <a:spcAft>
          <a:spcPct val="0"/>
        </a:spcAft>
        <a:defRPr sz="4700">
          <a:solidFill>
            <a:schemeClr val="tx2"/>
          </a:solidFill>
          <a:latin typeface="Arial" charset="0"/>
        </a:defRPr>
      </a:lvl9pPr>
    </p:titleStyle>
    <p:bodyStyle>
      <a:lvl1pPr marL="361948" indent="-361948" algn="l" defTabSz="966782" rtl="0" eaLnBrk="0" fontAlgn="base" hangingPunct="0">
        <a:spcBef>
          <a:spcPct val="20000"/>
        </a:spcBef>
        <a:spcAft>
          <a:spcPct val="0"/>
        </a:spcAft>
        <a:buChar char="•"/>
        <a:defRPr sz="3399">
          <a:solidFill>
            <a:schemeClr val="tx1"/>
          </a:solidFill>
          <a:latin typeface="+mn-lt"/>
          <a:ea typeface="ＭＳ Ｐゴシック" charset="-128"/>
          <a:cs typeface="ＭＳ Ｐゴシック" charset="-128"/>
        </a:defRPr>
      </a:lvl1pPr>
      <a:lvl2pPr marL="785808" indent="-303211" algn="l" defTabSz="966782"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0" indent="-241298" algn="l" defTabSz="966782"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64" indent="-242886"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61" indent="-241298"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59" indent="-241298" algn="l" defTabSz="966782" rtl="0" fontAlgn="base">
        <a:spcBef>
          <a:spcPct val="20000"/>
        </a:spcBef>
        <a:spcAft>
          <a:spcPct val="0"/>
        </a:spcAft>
        <a:buChar char="»"/>
        <a:defRPr sz="2100">
          <a:solidFill>
            <a:schemeClr val="tx1"/>
          </a:solidFill>
          <a:latin typeface="+mn-lt"/>
          <a:ea typeface="ＭＳ Ｐゴシック" charset="-128"/>
        </a:defRPr>
      </a:lvl6pPr>
      <a:lvl7pPr marL="3089256" indent="-241298" algn="l" defTabSz="966782" rtl="0" fontAlgn="base">
        <a:spcBef>
          <a:spcPct val="20000"/>
        </a:spcBef>
        <a:spcAft>
          <a:spcPct val="0"/>
        </a:spcAft>
        <a:buChar char="»"/>
        <a:defRPr sz="2100">
          <a:solidFill>
            <a:schemeClr val="tx1"/>
          </a:solidFill>
          <a:latin typeface="+mn-lt"/>
          <a:ea typeface="ＭＳ Ｐゴシック" charset="-128"/>
        </a:defRPr>
      </a:lvl7pPr>
      <a:lvl8pPr marL="3546452" indent="-241298" algn="l" defTabSz="966782" rtl="0" fontAlgn="base">
        <a:spcBef>
          <a:spcPct val="20000"/>
        </a:spcBef>
        <a:spcAft>
          <a:spcPct val="0"/>
        </a:spcAft>
        <a:buChar char="»"/>
        <a:defRPr sz="2100">
          <a:solidFill>
            <a:schemeClr val="tx1"/>
          </a:solidFill>
          <a:latin typeface="+mn-lt"/>
          <a:ea typeface="ＭＳ Ｐゴシック" charset="-128"/>
        </a:defRPr>
      </a:lvl8pPr>
      <a:lvl9pPr marL="4003650" indent="-241298" algn="l" defTabSz="966782"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198" rtl="0" eaLnBrk="1" latinLnBrk="0" hangingPunct="1">
        <a:defRPr sz="1799" kern="1200">
          <a:solidFill>
            <a:schemeClr val="tx1"/>
          </a:solidFill>
          <a:latin typeface="+mn-lt"/>
          <a:ea typeface="+mn-ea"/>
          <a:cs typeface="+mn-cs"/>
        </a:defRPr>
      </a:lvl1pPr>
      <a:lvl2pPr marL="457198" algn="l" defTabSz="457198" rtl="0" eaLnBrk="1" latinLnBrk="0" hangingPunct="1">
        <a:defRPr sz="1799" kern="1200">
          <a:solidFill>
            <a:schemeClr val="tx1"/>
          </a:solidFill>
          <a:latin typeface="+mn-lt"/>
          <a:ea typeface="+mn-ea"/>
          <a:cs typeface="+mn-cs"/>
        </a:defRPr>
      </a:lvl2pPr>
      <a:lvl3pPr marL="914394" algn="l" defTabSz="457198" rtl="0" eaLnBrk="1" latinLnBrk="0" hangingPunct="1">
        <a:defRPr sz="1799" kern="1200">
          <a:solidFill>
            <a:schemeClr val="tx1"/>
          </a:solidFill>
          <a:latin typeface="+mn-lt"/>
          <a:ea typeface="+mn-ea"/>
          <a:cs typeface="+mn-cs"/>
        </a:defRPr>
      </a:lvl3pPr>
      <a:lvl4pPr marL="1371591" algn="l" defTabSz="457198" rtl="0" eaLnBrk="1" latinLnBrk="0" hangingPunct="1">
        <a:defRPr sz="1799" kern="1200">
          <a:solidFill>
            <a:schemeClr val="tx1"/>
          </a:solidFill>
          <a:latin typeface="+mn-lt"/>
          <a:ea typeface="+mn-ea"/>
          <a:cs typeface="+mn-cs"/>
        </a:defRPr>
      </a:lvl4pPr>
      <a:lvl5pPr marL="1828789" algn="l" defTabSz="457198" rtl="0" eaLnBrk="1" latinLnBrk="0" hangingPunct="1">
        <a:defRPr sz="1799" kern="1200">
          <a:solidFill>
            <a:schemeClr val="tx1"/>
          </a:solidFill>
          <a:latin typeface="+mn-lt"/>
          <a:ea typeface="+mn-ea"/>
          <a:cs typeface="+mn-cs"/>
        </a:defRPr>
      </a:lvl5pPr>
      <a:lvl6pPr marL="2285985" algn="l" defTabSz="457198" rtl="0" eaLnBrk="1" latinLnBrk="0" hangingPunct="1">
        <a:defRPr sz="1799" kern="1200">
          <a:solidFill>
            <a:schemeClr val="tx1"/>
          </a:solidFill>
          <a:latin typeface="+mn-lt"/>
          <a:ea typeface="+mn-ea"/>
          <a:cs typeface="+mn-cs"/>
        </a:defRPr>
      </a:lvl6pPr>
      <a:lvl7pPr marL="2743183" algn="l" defTabSz="457198" rtl="0" eaLnBrk="1" latinLnBrk="0" hangingPunct="1">
        <a:defRPr sz="1799" kern="1200">
          <a:solidFill>
            <a:schemeClr val="tx1"/>
          </a:solidFill>
          <a:latin typeface="+mn-lt"/>
          <a:ea typeface="+mn-ea"/>
          <a:cs typeface="+mn-cs"/>
        </a:defRPr>
      </a:lvl7pPr>
      <a:lvl8pPr marL="3200380" algn="l" defTabSz="457198" rtl="0" eaLnBrk="1" latinLnBrk="0" hangingPunct="1">
        <a:defRPr sz="1799" kern="1200">
          <a:solidFill>
            <a:schemeClr val="tx1"/>
          </a:solidFill>
          <a:latin typeface="+mn-lt"/>
          <a:ea typeface="+mn-ea"/>
          <a:cs typeface="+mn-cs"/>
        </a:defRPr>
      </a:lvl8pPr>
      <a:lvl9pPr marL="3657577" algn="l" defTabSz="457198"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Count Your Rounds</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6 USPSA</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Shooting box</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A0E98E21-360E-9ECC-F1FC-6CB3F2C97D54}"/>
              </a:ext>
            </a:extLst>
          </p:cNvPr>
          <p:cNvPicPr>
            <a:picLocks noChangeAspect="1"/>
          </p:cNvPicPr>
          <p:nvPr/>
        </p:nvPicPr>
        <p:blipFill>
          <a:blip r:embed="rId5"/>
          <a:stretch>
            <a:fillRect/>
          </a:stretch>
        </p:blipFill>
        <p:spPr>
          <a:xfrm>
            <a:off x="1873201" y="3109338"/>
            <a:ext cx="3568797" cy="637143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3970318"/>
          </a:xfrm>
          <a:prstGeom prst="rect">
            <a:avLst/>
          </a:prstGeom>
          <a:noFill/>
        </p:spPr>
        <p:txBody>
          <a:bodyPr wrap="square" rtlCol="0">
            <a:spAutoFit/>
          </a:bodyPr>
          <a:lstStyle/>
          <a:p>
            <a:pPr algn="ctr"/>
            <a:r>
              <a:rPr lang="en-US" b="1" dirty="0"/>
              <a:t>The World Is Not Enough</a:t>
            </a:r>
          </a:p>
          <a:p>
            <a:pPr algn="ctr"/>
            <a:r>
              <a:rPr lang="en-US" b="1" dirty="0"/>
              <a:t>Written Stage Briefing</a:t>
            </a:r>
          </a:p>
          <a:p>
            <a:r>
              <a:rPr lang="en-US" dirty="0"/>
              <a:t>Scoring: Comstock</a:t>
            </a:r>
          </a:p>
          <a:p>
            <a:r>
              <a:rPr lang="en-US" dirty="0"/>
              <a:t>Rounds: 32</a:t>
            </a:r>
          </a:p>
          <a:p>
            <a:r>
              <a:rPr lang="en-US" dirty="0"/>
              <a:t>Targets: 16 IPSC</a:t>
            </a:r>
          </a:p>
          <a:p>
            <a:endParaRPr lang="en-US" dirty="0"/>
          </a:p>
          <a:p>
            <a:r>
              <a:rPr lang="en-US" dirty="0"/>
              <a:t>Handgun start position: anywhere inside the shooting area, wrists below belt. Handgun is loaded and holstered.</a:t>
            </a:r>
          </a:p>
          <a:p>
            <a:endParaRPr lang="en-US" dirty="0"/>
          </a:p>
          <a:p>
            <a:r>
              <a:rPr lang="en-US" dirty="0"/>
              <a:t>PCC start position: anywhere inside the shooting area, stock on belt. Carbine is loaded, safety on.</a:t>
            </a:r>
          </a:p>
          <a:p>
            <a:endParaRPr lang="en-US" dirty="0"/>
          </a:p>
          <a:p>
            <a:r>
              <a:rPr lang="en-US" dirty="0"/>
              <a:t>Stage Procedure: on the audible start signal, engage targets as they become available from within the shooting area.</a:t>
            </a:r>
          </a:p>
        </p:txBody>
      </p:sp>
    </p:spTree>
    <p:extLst>
      <p:ext uri="{BB962C8B-B14F-4D97-AF65-F5344CB8AC3E}">
        <p14:creationId xmlns:p14="http://schemas.microsoft.com/office/powerpoint/2010/main" val="3260421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7571303"/>
          </a:xfrm>
          <a:prstGeom prst="rect">
            <a:avLst/>
          </a:prstGeom>
          <a:noFill/>
        </p:spPr>
        <p:txBody>
          <a:bodyPr wrap="square" rtlCol="0">
            <a:spAutoFit/>
          </a:bodyPr>
          <a:lstStyle/>
          <a:p>
            <a:pPr algn="ctr"/>
            <a:r>
              <a:rPr lang="en-US" b="1" dirty="0"/>
              <a:t>Count Your Rounds</a:t>
            </a:r>
          </a:p>
          <a:p>
            <a:pPr algn="ctr"/>
            <a:r>
              <a:rPr lang="en-US" b="1" dirty="0"/>
              <a:t>Written Stage Briefing</a:t>
            </a:r>
          </a:p>
          <a:p>
            <a:r>
              <a:rPr lang="en-US" dirty="0"/>
              <a:t>Scoring: Virginia Count</a:t>
            </a:r>
          </a:p>
          <a:p>
            <a:r>
              <a:rPr lang="en-US" dirty="0"/>
              <a:t>Targets: 6 USPSA</a:t>
            </a:r>
          </a:p>
          <a:p>
            <a:r>
              <a:rPr lang="en-US" dirty="0"/>
              <a:t>Rounds: 12</a:t>
            </a:r>
          </a:p>
          <a:p>
            <a:endParaRPr lang="en-US" dirty="0"/>
          </a:p>
          <a:p>
            <a:r>
              <a:rPr lang="en-US" dirty="0"/>
              <a:t>Handgun start position: anywhere inside the shooting area, facing </a:t>
            </a:r>
            <a:r>
              <a:rPr lang="en-US" dirty="0" err="1"/>
              <a:t>uprange</a:t>
            </a:r>
            <a:r>
              <a:rPr lang="en-US" dirty="0"/>
              <a:t>, wrists above shoulders. Handgun is loaded and holstered.</a:t>
            </a:r>
          </a:p>
          <a:p>
            <a:endParaRPr lang="en-US" dirty="0"/>
          </a:p>
          <a:p>
            <a:r>
              <a:rPr lang="en-US" dirty="0"/>
              <a:t>PCC start position: anywhere inside the shooting area, wrists above shoulders. Loaded carbine is held with both hands, safety on.</a:t>
            </a:r>
          </a:p>
          <a:p>
            <a:endParaRPr lang="en-US" dirty="0"/>
          </a:p>
          <a:p>
            <a:r>
              <a:rPr lang="en-US" dirty="0"/>
              <a:t>Stage Procedure: on the audible start signal engage T1-T2 OR T3, T4, T5, T6, perform a mandatory reload and engage the remaining array WEAK HAND ONLY (PCC WEAK SHOULDER ONLY).</a:t>
            </a:r>
          </a:p>
          <a:p>
            <a:endParaRPr lang="en-US" dirty="0"/>
          </a:p>
          <a:p>
            <a:endParaRPr lang="en-US" dirty="0"/>
          </a:p>
          <a:p>
            <a:r>
              <a:rPr lang="en-US" dirty="0"/>
              <a:t>Rules Note, Facing </a:t>
            </a:r>
            <a:r>
              <a:rPr lang="en-US" dirty="0" err="1"/>
              <a:t>Uprange</a:t>
            </a:r>
            <a:r>
              <a:rPr lang="en-US" dirty="0"/>
              <a:t>:</a:t>
            </a:r>
          </a:p>
          <a:p>
            <a:pPr algn="l"/>
            <a:r>
              <a:rPr lang="en-US" b="0" i="0" dirty="0">
                <a:effectLst/>
                <a:latin typeface="Arial" panose="020B0604020202020204" pitchFamily="34" charset="0"/>
              </a:rPr>
              <a:t>Face and feet pointing directly (180 degrees) away from the </a:t>
            </a:r>
          </a:p>
          <a:p>
            <a:pPr algn="l"/>
            <a:r>
              <a:rPr lang="en-US" b="0" i="0" dirty="0">
                <a:effectLst/>
                <a:latin typeface="Arial" panose="020B0604020202020204" pitchFamily="34" charset="0"/>
              </a:rPr>
              <a:t>backstop with shoulders and hips square to the backstop. A  natural, "toes out" stance is acceptable and meets the standard of feet pointing directly away from the backstop, as long as both feet do not point in the same direction, and the rest of the position requirements are satisfied</a:t>
            </a:r>
          </a:p>
        </p:txBody>
      </p:sp>
    </p:spTree>
    <p:extLst>
      <p:ext uri="{BB962C8B-B14F-4D97-AF65-F5344CB8AC3E}">
        <p14:creationId xmlns:p14="http://schemas.microsoft.com/office/powerpoint/2010/main" val="252102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Crushin</a:t>
                      </a: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 It</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Keanu Sy</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7 USPSA</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colt, 3 mini, 2 plates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10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Red stitch + hard cover plates and stands (x3)</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tux, 2 left </a:t>
                      </a:r>
                      <a:r>
                        <a:rPr kumimoji="0" lang="en-US" sz="11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diag</a:t>
                      </a: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 6 targets (4 + 2NS)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86E3A39B-E77A-9CE6-45FC-D7919BA871DB}"/>
              </a:ext>
            </a:extLst>
          </p:cNvPr>
          <p:cNvPicPr>
            <a:picLocks noChangeAspect="1"/>
          </p:cNvPicPr>
          <p:nvPr/>
        </p:nvPicPr>
        <p:blipFill>
          <a:blip r:embed="rId5"/>
          <a:stretch>
            <a:fillRect/>
          </a:stretch>
        </p:blipFill>
        <p:spPr>
          <a:xfrm>
            <a:off x="180476" y="3556932"/>
            <a:ext cx="7023941" cy="481792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247317"/>
          </a:xfrm>
          <a:prstGeom prst="rect">
            <a:avLst/>
          </a:prstGeom>
          <a:noFill/>
        </p:spPr>
        <p:txBody>
          <a:bodyPr wrap="square" rtlCol="0">
            <a:spAutoFit/>
          </a:bodyPr>
          <a:lstStyle/>
          <a:p>
            <a:pPr algn="ctr"/>
            <a:r>
              <a:rPr lang="en-US" b="1" dirty="0" err="1"/>
              <a:t>Crushin</a:t>
            </a:r>
            <a:r>
              <a:rPr lang="en-US" b="1" dirty="0"/>
              <a:t> It</a:t>
            </a:r>
          </a:p>
          <a:p>
            <a:pPr algn="ctr"/>
            <a:r>
              <a:rPr lang="en-US" b="1" dirty="0"/>
              <a:t>Written Stage Briefing</a:t>
            </a:r>
          </a:p>
          <a:p>
            <a:r>
              <a:rPr lang="en-US" dirty="0"/>
              <a:t>Scoring: Comstock</a:t>
            </a:r>
          </a:p>
          <a:p>
            <a:r>
              <a:rPr lang="en-US" dirty="0"/>
              <a:t>Rounds: 20</a:t>
            </a:r>
          </a:p>
          <a:p>
            <a:r>
              <a:rPr lang="en-US" dirty="0"/>
              <a:t>Targets: 7 USPSA, 6 steel</a:t>
            </a:r>
          </a:p>
          <a:p>
            <a:endParaRPr lang="en-US" dirty="0"/>
          </a:p>
          <a:p>
            <a:r>
              <a:rPr lang="en-US" dirty="0"/>
              <a:t>Handgun start position: hands touching upper marks. Handgun is loaded and holstered.</a:t>
            </a:r>
          </a:p>
          <a:p>
            <a:endParaRPr lang="en-US" dirty="0"/>
          </a:p>
          <a:p>
            <a:r>
              <a:rPr lang="en-US" dirty="0"/>
              <a:t>PCC start position: muzzle touching lower mark, stock on belt. Carbine is loaded, safety on.</a:t>
            </a:r>
          </a:p>
          <a:p>
            <a:endParaRPr lang="en-US" dirty="0"/>
          </a:p>
          <a:p>
            <a:r>
              <a:rPr lang="en-US" dirty="0"/>
              <a:t>Stage Procedure: on the audible start signal, engage targets as they become available from within the shooting area. The swinger is activated by P2 and remains visible at rest.</a:t>
            </a:r>
          </a:p>
        </p:txBody>
      </p:sp>
    </p:spTree>
    <p:extLst>
      <p:ext uri="{BB962C8B-B14F-4D97-AF65-F5344CB8AC3E}">
        <p14:creationId xmlns:p14="http://schemas.microsoft.com/office/powerpoint/2010/main" val="1015833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32099"/>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Get </a:t>
                      </a:r>
                      <a:r>
                        <a:rPr kumimoji="0" lang="en-US" sz="14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Em</a:t>
                      </a: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 And Go</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25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11 USPSA</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Table</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tux, 1 50%, 10 targets (9 + 1 NS)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1B1C1D1C-0762-2E7D-EDF3-AD8A397926A7}"/>
              </a:ext>
            </a:extLst>
          </p:cNvPr>
          <p:cNvPicPr>
            <a:picLocks noChangeAspect="1"/>
          </p:cNvPicPr>
          <p:nvPr/>
        </p:nvPicPr>
        <p:blipFill>
          <a:blip r:embed="rId5"/>
          <a:stretch>
            <a:fillRect/>
          </a:stretch>
        </p:blipFill>
        <p:spPr>
          <a:xfrm>
            <a:off x="180476" y="3813693"/>
            <a:ext cx="7025776" cy="429847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3693319"/>
          </a:xfrm>
          <a:prstGeom prst="rect">
            <a:avLst/>
          </a:prstGeom>
          <a:noFill/>
        </p:spPr>
        <p:txBody>
          <a:bodyPr wrap="square" rtlCol="0">
            <a:spAutoFit/>
          </a:bodyPr>
          <a:lstStyle/>
          <a:p>
            <a:pPr algn="ctr"/>
            <a:r>
              <a:rPr lang="en-US" b="1" dirty="0"/>
              <a:t>Get </a:t>
            </a:r>
            <a:r>
              <a:rPr lang="en-US" b="1" dirty="0" err="1"/>
              <a:t>Em</a:t>
            </a:r>
            <a:r>
              <a:rPr lang="en-US" b="1" dirty="0"/>
              <a:t> And Go</a:t>
            </a:r>
          </a:p>
          <a:p>
            <a:pPr algn="ctr"/>
            <a:r>
              <a:rPr lang="en-US" b="1" dirty="0"/>
              <a:t>Written Stage Briefing</a:t>
            </a:r>
          </a:p>
          <a:p>
            <a:r>
              <a:rPr lang="en-US" dirty="0"/>
              <a:t>Scoring: Comstock</a:t>
            </a:r>
          </a:p>
          <a:p>
            <a:r>
              <a:rPr lang="en-US" dirty="0"/>
              <a:t>Rounds: 25</a:t>
            </a:r>
          </a:p>
          <a:p>
            <a:r>
              <a:rPr lang="en-US" dirty="0"/>
              <a:t>Targets: 11 USPSA, 3 steel</a:t>
            </a:r>
          </a:p>
          <a:p>
            <a:endParaRPr lang="en-US" dirty="0"/>
          </a:p>
          <a:p>
            <a:r>
              <a:rPr lang="en-US" dirty="0"/>
              <a:t>Start Position: Anywhere completely outside the shooting area, toes touching rear fault line. Firearm is unloaded and unpropped, trigger guard on mark. All magazines to be used on stage on table.</a:t>
            </a:r>
          </a:p>
          <a:p>
            <a:endParaRPr lang="en-US" dirty="0"/>
          </a:p>
          <a:p>
            <a:r>
              <a:rPr lang="en-US" dirty="0"/>
              <a:t>Stage Procedure: on the audible start signal, engage targets as they become available from within the shooting area.</a:t>
            </a:r>
          </a:p>
        </p:txBody>
      </p:sp>
    </p:spTree>
    <p:extLst>
      <p:ext uri="{BB962C8B-B14F-4D97-AF65-F5344CB8AC3E}">
        <p14:creationId xmlns:p14="http://schemas.microsoft.com/office/powerpoint/2010/main" val="979366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On Stage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13 USPSA</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colt, 2 mini</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11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Swinger + Activator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Shooting area is 30’ wide</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50%, 14 targets (12 + 2NS)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AC2E6D46-9E34-EC9A-D25F-B972D19447C9}"/>
              </a:ext>
            </a:extLst>
          </p:cNvPr>
          <p:cNvPicPr>
            <a:picLocks noChangeAspect="1"/>
          </p:cNvPicPr>
          <p:nvPr/>
        </p:nvPicPr>
        <p:blipFill>
          <a:blip r:embed="rId5"/>
          <a:stretch>
            <a:fillRect/>
          </a:stretch>
        </p:blipFill>
        <p:spPr>
          <a:xfrm>
            <a:off x="180476" y="3540154"/>
            <a:ext cx="7062839" cy="435427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247317"/>
          </a:xfrm>
          <a:prstGeom prst="rect">
            <a:avLst/>
          </a:prstGeom>
          <a:noFill/>
        </p:spPr>
        <p:txBody>
          <a:bodyPr wrap="square" rtlCol="0">
            <a:spAutoFit/>
          </a:bodyPr>
          <a:lstStyle/>
          <a:p>
            <a:pPr algn="ctr"/>
            <a:r>
              <a:rPr lang="en-US" b="1" dirty="0"/>
              <a:t>On Stage</a:t>
            </a:r>
          </a:p>
          <a:p>
            <a:pPr algn="ctr"/>
            <a:r>
              <a:rPr lang="en-US" b="1" dirty="0"/>
              <a:t>Written Stage Briefing</a:t>
            </a:r>
          </a:p>
          <a:p>
            <a:r>
              <a:rPr lang="en-US" dirty="0"/>
              <a:t>Scoring: Comstock</a:t>
            </a:r>
          </a:p>
          <a:p>
            <a:r>
              <a:rPr lang="en-US" dirty="0"/>
              <a:t>Targets: 13 USPSA, 4 steel</a:t>
            </a:r>
          </a:p>
          <a:p>
            <a:r>
              <a:rPr lang="en-US" dirty="0"/>
              <a:t>Rounds: 30</a:t>
            </a:r>
          </a:p>
          <a:p>
            <a:endParaRPr lang="en-US" dirty="0"/>
          </a:p>
          <a:p>
            <a:r>
              <a:rPr lang="en-US" dirty="0"/>
              <a:t>Handgun start position: feet on X’s, facing down range, wrists below belt. Handgun is loaded and holstered.</a:t>
            </a:r>
          </a:p>
          <a:p>
            <a:endParaRPr lang="en-US" dirty="0"/>
          </a:p>
          <a:p>
            <a:r>
              <a:rPr lang="en-US" dirty="0"/>
              <a:t>PCC start position: feet on X’s, facing down range, stock on belt. Carbine is loaded, safety on.</a:t>
            </a:r>
          </a:p>
          <a:p>
            <a:endParaRPr lang="en-US" dirty="0"/>
          </a:p>
          <a:p>
            <a:r>
              <a:rPr lang="en-US" dirty="0"/>
              <a:t>Stage Procedure: on the audible start signal, engage targets as they become available from within the shooting area. The swinger is activated by P3 and remains visible at rest.</a:t>
            </a:r>
          </a:p>
        </p:txBody>
      </p:sp>
    </p:spTree>
    <p:extLst>
      <p:ext uri="{BB962C8B-B14F-4D97-AF65-F5344CB8AC3E}">
        <p14:creationId xmlns:p14="http://schemas.microsoft.com/office/powerpoint/2010/main" val="2536253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The World Is Not Enough</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16 IPSC</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17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tux, 1 left + 1 right </a:t>
                      </a:r>
                      <a:r>
                        <a:rPr kumimoji="0" lang="en-US" sz="11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diag</a:t>
                      </a: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 15 targets (13 + 2NS)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All the long fault lines are 10 foot</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B351DB71-1DA9-0EF6-08D7-D9249C2E5C20}"/>
              </a:ext>
            </a:extLst>
          </p:cNvPr>
          <p:cNvPicPr>
            <a:picLocks noChangeAspect="1"/>
          </p:cNvPicPr>
          <p:nvPr/>
        </p:nvPicPr>
        <p:blipFill>
          <a:blip r:embed="rId5"/>
          <a:stretch>
            <a:fillRect/>
          </a:stretch>
        </p:blipFill>
        <p:spPr>
          <a:xfrm>
            <a:off x="180476" y="3489756"/>
            <a:ext cx="7025776" cy="4064238"/>
          </a:xfrm>
          <a:prstGeom prst="rect">
            <a:avLst/>
          </a:prstGeom>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4405</TotalTime>
  <Words>745</Words>
  <Application>Microsoft Office PowerPoint</Application>
  <PresentationFormat>Custom</PresentationFormat>
  <Paragraphs>115</Paragraphs>
  <Slides>10</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220</cp:revision>
  <cp:lastPrinted>2016-01-15T21:54:08Z</cp:lastPrinted>
  <dcterms:created xsi:type="dcterms:W3CDTF">2002-08-21T12:11:08Z</dcterms:created>
  <dcterms:modified xsi:type="dcterms:W3CDTF">2022-06-08T18:19:23Z</dcterms:modified>
  <cp:category>Shooting</cp:category>
</cp:coreProperties>
</file>